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80" r:id="rId5"/>
    <p:sldId id="258" r:id="rId6"/>
    <p:sldId id="270" r:id="rId7"/>
    <p:sldId id="271" r:id="rId8"/>
    <p:sldId id="276" r:id="rId9"/>
    <p:sldId id="277" r:id="rId10"/>
    <p:sldId id="281" r:id="rId11"/>
    <p:sldId id="272" r:id="rId12"/>
    <p:sldId id="273" r:id="rId13"/>
    <p:sldId id="274" r:id="rId14"/>
    <p:sldId id="261" r:id="rId15"/>
    <p:sldId id="282" r:id="rId16"/>
    <p:sldId id="29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3"/>
  </p:normalViewPr>
  <p:slideViewPr>
    <p:cSldViewPr>
      <p:cViewPr varScale="1">
        <p:scale>
          <a:sx n="139" d="100"/>
          <a:sy n="139" d="100"/>
        </p:scale>
        <p:origin x="2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11BF-810C-4CFA-9AC3-B0378BFEF71A}" type="datetimeFigureOut">
              <a:rPr lang="es-ES" smtClean="0"/>
              <a:pPr/>
              <a:t>8/10/16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75F1E-DB15-4519-AB00-9BD310E9BE7E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1357298"/>
            <a:ext cx="9144000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cionatural.wikispaces.com/La+Tierra" TargetMode="External"/><Relationship Id="rId4" Type="http://schemas.openxmlformats.org/officeDocument/2006/relationships/hyperlink" Target="http://cuerpohumano.wikispaces.com/Matem%C3%A1ticas" TargetMode="External"/><Relationship Id="rId5" Type="http://schemas.openxmlformats.org/officeDocument/2006/relationships/hyperlink" Target="http://wikimatematicas.wikispaces.com/polie02" TargetMode="External"/><Relationship Id="rId6" Type="http://schemas.openxmlformats.org/officeDocument/2006/relationships/hyperlink" Target="http://infantic.wikispaces.com/" TargetMode="External"/><Relationship Id="rId7" Type="http://schemas.openxmlformats.org/officeDocument/2006/relationships/hyperlink" Target="http://es.wikibooks.org/wiki/Portada" TargetMode="Externa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rradores.wikispaces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spaces.com/" TargetMode="Externa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785754" y="4581128"/>
            <a:ext cx="7314638" cy="111283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9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Wikis</a:t>
            </a:r>
            <a:r>
              <a:rPr lang="es-E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s-E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32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Espacios de construcción colaborativa del conocimiento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4725144"/>
            <a:ext cx="79296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MX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10 Imagen" descr="wi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132856"/>
            <a:ext cx="4286250" cy="23812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914400" cy="1280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Los wikis son espacios colaborativos para construir </a:t>
            </a:r>
            <a:r>
              <a:rPr lang="en-GB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conocimiento</a:t>
            </a: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porque</a:t>
            </a: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GB" sz="2800" dirty="0" smtClean="0">
                <a:solidFill>
                  <a:srgbClr val="003399"/>
                </a:solidFill>
              </a:rPr>
              <a:t> </a:t>
            </a:r>
            <a:endParaRPr lang="en-GB" sz="2800" dirty="0">
              <a:solidFill>
                <a:srgbClr val="0033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2348880"/>
            <a:ext cx="5072098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El conocimiento queda siempre abierto y provisional.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Aprendemos valores: </a:t>
            </a:r>
          </a:p>
          <a:p>
            <a:pPr marL="793750" lvl="1" indent="-33655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7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err="1" smtClean="0"/>
              <a:t>respetar</a:t>
            </a:r>
            <a:r>
              <a:rPr lang="en-GB" sz="2800" dirty="0" smtClean="0"/>
              <a:t> al otro y su </a:t>
            </a:r>
            <a:r>
              <a:rPr lang="en-GB" sz="2800" dirty="0" err="1" smtClean="0"/>
              <a:t>trabajo</a:t>
            </a:r>
            <a:r>
              <a:rPr lang="en-GB" sz="2800" dirty="0" smtClean="0"/>
              <a:t>,</a:t>
            </a:r>
          </a:p>
          <a:p>
            <a:pPr marL="793750" lvl="1" indent="-33655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7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err="1" smtClean="0"/>
              <a:t>colaborar</a:t>
            </a:r>
            <a:r>
              <a:rPr lang="en-GB" sz="2800" dirty="0" smtClean="0"/>
              <a:t>, </a:t>
            </a:r>
          </a:p>
          <a:p>
            <a:pPr marL="793750" lvl="1" indent="-33655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7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err="1" smtClean="0"/>
              <a:t>trabajar</a:t>
            </a:r>
            <a:r>
              <a:rPr lang="en-GB" sz="2800" dirty="0" smtClean="0"/>
              <a:t> ordenadamente, </a:t>
            </a:r>
          </a:p>
          <a:p>
            <a:pPr marL="793750" lvl="1" indent="-33655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7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err="1" smtClean="0"/>
              <a:t>buscar</a:t>
            </a:r>
            <a:r>
              <a:rPr lang="en-GB" sz="2800" dirty="0" smtClean="0"/>
              <a:t> consensos etc.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600" dirty="0">
              <a:latin typeface="Arial" charset="0"/>
            </a:endParaRPr>
          </a:p>
        </p:txBody>
      </p:sp>
      <p:pic>
        <p:nvPicPr>
          <p:cNvPr id="4098" name="Imagen 4" descr="http://img.tecnologiapyme.com/2009/02/wik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383" y="2420888"/>
            <a:ext cx="378761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643182"/>
            <a:ext cx="344216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9500" y="344488"/>
            <a:ext cx="72009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Para qué se utilizan en </a:t>
            </a:r>
            <a:r>
              <a:rPr lang="en-GB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educación</a:t>
            </a:r>
            <a:endParaRPr lang="en-GB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7158" y="1679575"/>
            <a:ext cx="6215106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dirty="0"/>
              <a:t>Aplicaciones para el profesor</a:t>
            </a:r>
            <a:r>
              <a:rPr lang="en-GB" sz="2800" dirty="0"/>
              <a:t>: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996666"/>
              </a:buClr>
              <a:buSzPct val="80000"/>
              <a:buFont typeface="Wingdings" pitchFamily="2" charset="2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800" b="0" dirty="0"/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dirty="0">
                <a:latin typeface="Arial" charset="0"/>
              </a:rPr>
              <a:t>Participación de los </a:t>
            </a:r>
            <a:r>
              <a:rPr lang="en-GB" sz="2400" dirty="0" smtClean="0">
                <a:latin typeface="Arial" charset="0"/>
              </a:rPr>
              <a:t>estudiantes </a:t>
            </a:r>
            <a:r>
              <a:rPr lang="en-GB" sz="2400" dirty="0">
                <a:latin typeface="Arial" charset="0"/>
              </a:rPr>
              <a:t>en la elaboración de contenidos.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dirty="0">
                <a:latin typeface="Arial" charset="0"/>
              </a:rPr>
              <a:t>Como Web personal o base de datos de sus conocimientos.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dirty="0">
                <a:latin typeface="Arial" charset="0"/>
              </a:rPr>
              <a:t>Reforzar contenidos curriculares.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dirty="0" smtClean="0">
                <a:latin typeface="Arial" charset="0"/>
              </a:rPr>
              <a:t>Portafolios docente.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344488"/>
            <a:ext cx="8208912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Para qué se utilizan en </a:t>
            </a:r>
            <a:r>
              <a:rPr lang="en-GB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educación</a:t>
            </a:r>
            <a:r>
              <a:rPr lang="en-GB" sz="3200" b="0" dirty="0" smtClean="0">
                <a:solidFill>
                  <a:srgbClr val="003399"/>
                </a:solidFill>
              </a:rPr>
              <a:t>(II</a:t>
            </a:r>
            <a:r>
              <a:rPr lang="en-GB" sz="3200" b="0" dirty="0">
                <a:solidFill>
                  <a:srgbClr val="003399"/>
                </a:solidFill>
              </a:rPr>
              <a:t>)‏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282" y="1857364"/>
            <a:ext cx="7929618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b="1" dirty="0">
                <a:latin typeface="Arial" charset="0"/>
              </a:rPr>
              <a:t>Aplicaciones</a:t>
            </a:r>
            <a:r>
              <a:rPr lang="en-GB" sz="2600" b="1" dirty="0"/>
              <a:t> </a:t>
            </a:r>
            <a:r>
              <a:rPr lang="en-GB" sz="2600" b="1" dirty="0">
                <a:latin typeface="Arial" charset="0"/>
              </a:rPr>
              <a:t>para el </a:t>
            </a:r>
            <a:r>
              <a:rPr lang="en-GB" sz="2600" b="1" dirty="0" err="1" smtClean="0">
                <a:latin typeface="Arial" charset="0"/>
              </a:rPr>
              <a:t>estudiante</a:t>
            </a:r>
            <a:r>
              <a:rPr lang="en-GB" sz="2600" dirty="0" smtClean="0">
                <a:latin typeface="Arial" charset="0"/>
              </a:rPr>
              <a:t>: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smtClean="0">
                <a:latin typeface="Arial" charset="0"/>
              </a:rPr>
              <a:t>Para desarrollar </a:t>
            </a:r>
            <a:r>
              <a:rPr lang="en-GB" sz="2600" dirty="0">
                <a:latin typeface="Arial" charset="0"/>
              </a:rPr>
              <a:t>proyectos de investigación.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smtClean="0">
                <a:latin typeface="Arial" charset="0"/>
              </a:rPr>
              <a:t>Crear </a:t>
            </a:r>
            <a:r>
              <a:rPr lang="en-GB" sz="2600" dirty="0">
                <a:latin typeface="Arial" charset="0"/>
              </a:rPr>
              <a:t>el Glosario de la Asignatura.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>
                <a:latin typeface="Arial" charset="0"/>
              </a:rPr>
              <a:t>Elaborar Antologías de textos literarios.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>
                <a:latin typeface="Arial" charset="0"/>
              </a:rPr>
              <a:t> Como almacén de recursos para el </a:t>
            </a:r>
            <a:r>
              <a:rPr lang="en-GB" sz="2600" dirty="0" err="1" smtClean="0">
                <a:latin typeface="Arial" charset="0"/>
              </a:rPr>
              <a:t>aula</a:t>
            </a:r>
            <a:r>
              <a:rPr lang="en-GB" sz="2600" dirty="0">
                <a:latin typeface="Arial" charset="0"/>
              </a:rPr>
              <a:t>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>
                <a:latin typeface="Arial" charset="0"/>
              </a:rPr>
              <a:t>Un espacio para la información especializada (monográficos</a:t>
            </a:r>
            <a:r>
              <a:rPr lang="en-GB" sz="2600" dirty="0" smtClean="0">
                <a:latin typeface="Arial" charset="0"/>
              </a:rPr>
              <a:t>).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600" dirty="0" smtClean="0">
                <a:latin typeface="Arial" charset="0"/>
              </a:rPr>
              <a:t>Como espacio para el Portafolios.</a:t>
            </a:r>
            <a:endParaRPr lang="en-GB" sz="2600" dirty="0">
              <a:latin typeface="Arial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857760"/>
            <a:ext cx="2857488" cy="184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344488"/>
            <a:ext cx="828092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Para qué se utilizan en </a:t>
            </a:r>
            <a:r>
              <a:rPr lang="en-GB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educación</a:t>
            </a:r>
            <a:r>
              <a:rPr lang="en-GB" sz="3200" b="0" dirty="0" smtClean="0">
                <a:solidFill>
                  <a:srgbClr val="003399"/>
                </a:solidFill>
              </a:rPr>
              <a:t>(III</a:t>
            </a:r>
            <a:r>
              <a:rPr lang="en-GB" sz="3200" b="0" dirty="0">
                <a:solidFill>
                  <a:srgbClr val="003399"/>
                </a:solidFill>
              </a:rPr>
              <a:t>)‏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472" y="1928802"/>
            <a:ext cx="821055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b="1" dirty="0"/>
              <a:t>Aplicaciones</a:t>
            </a:r>
            <a:r>
              <a:rPr lang="en-GB" sz="2600" b="1" dirty="0"/>
              <a:t> </a:t>
            </a:r>
            <a:r>
              <a:rPr lang="en-GB" sz="2600" b="1" dirty="0">
                <a:latin typeface="Arial" charset="0"/>
              </a:rPr>
              <a:t>para la </a:t>
            </a:r>
            <a:r>
              <a:rPr lang="en-GB" sz="2600" b="1" dirty="0" smtClean="0">
                <a:latin typeface="Arial" charset="0"/>
              </a:rPr>
              <a:t>Institución</a:t>
            </a:r>
            <a:r>
              <a:rPr lang="en-GB" sz="2600" dirty="0" smtClean="0">
                <a:latin typeface="Arial" charset="0"/>
              </a:rPr>
              <a:t>: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600" dirty="0">
              <a:latin typeface="Arial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dirty="0">
                <a:latin typeface="Arial" charset="0"/>
              </a:rPr>
              <a:t>Para la Revista digital del centro.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dirty="0">
                <a:latin typeface="Arial" charset="0"/>
              </a:rPr>
              <a:t>El boletín de noticias de las actividades de </a:t>
            </a:r>
            <a:r>
              <a:rPr lang="en-GB" sz="2400" dirty="0" smtClean="0">
                <a:latin typeface="Arial" charset="0"/>
              </a:rPr>
              <a:t>una institución. </a:t>
            </a:r>
            <a:endParaRPr lang="en-GB" sz="2400" dirty="0">
              <a:latin typeface="Arial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20000"/>
              <a:buFont typeface="Wingdings" pitchFamily="2" charset="2"/>
              <a:buChar char="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400" dirty="0">
                <a:latin typeface="Arial" charset="0"/>
              </a:rPr>
              <a:t>Una plataforma de difusión de </a:t>
            </a:r>
            <a:r>
              <a:rPr lang="en-GB" sz="2400" dirty="0" smtClean="0">
                <a:latin typeface="Arial" charset="0"/>
              </a:rPr>
              <a:t>experiencias y </a:t>
            </a:r>
            <a:r>
              <a:rPr lang="en-GB" sz="2400" dirty="0">
                <a:latin typeface="Arial" charset="0"/>
              </a:rPr>
              <a:t>de </a:t>
            </a:r>
            <a:r>
              <a:rPr lang="en-GB" sz="2400" dirty="0" smtClean="0">
                <a:latin typeface="Arial" charset="0"/>
              </a:rPr>
              <a:t>actividades de formación e innovación.</a:t>
            </a:r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9500" y="344488"/>
            <a:ext cx="72009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Para </a:t>
            </a:r>
            <a:r>
              <a:rPr lang="en-GB" sz="4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conocer</a:t>
            </a:r>
            <a:r>
              <a:rPr lang="en-GB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los Wikis</a:t>
            </a:r>
            <a:r>
              <a:rPr lang="en-GB" sz="3200" b="0" dirty="0" smtClean="0">
                <a:solidFill>
                  <a:srgbClr val="003399"/>
                </a:solidFill>
              </a:rPr>
              <a:t>‏</a:t>
            </a:r>
            <a:endParaRPr lang="en-GB" sz="3200" b="0" dirty="0">
              <a:solidFill>
                <a:srgbClr val="003399"/>
              </a:solidFill>
            </a:endParaRPr>
          </a:p>
        </p:txBody>
      </p:sp>
      <p:sp>
        <p:nvSpPr>
          <p:cNvPr id="6" name="5 Redondear rectángulo de esquina diagonal">
            <a:hlinkClick r:id="rId2"/>
          </p:cNvPr>
          <p:cNvSpPr/>
          <p:nvPr/>
        </p:nvSpPr>
        <p:spPr>
          <a:xfrm>
            <a:off x="1000100" y="1857364"/>
            <a:ext cx="4214842" cy="5000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Wikis : Hipertexto colectivo</a:t>
            </a:r>
            <a:endParaRPr lang="es-ES" dirty="0"/>
          </a:p>
        </p:txBody>
      </p:sp>
      <p:sp>
        <p:nvSpPr>
          <p:cNvPr id="7" name="6 Redondear rectángulo de esquina diagonal">
            <a:hlinkClick r:id="rId3"/>
          </p:cNvPr>
          <p:cNvSpPr/>
          <p:nvPr/>
        </p:nvSpPr>
        <p:spPr>
          <a:xfrm>
            <a:off x="1000100" y="2559838"/>
            <a:ext cx="4214842" cy="5000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Wikis: Banco de recursos</a:t>
            </a:r>
            <a:endParaRPr lang="es-ES" dirty="0"/>
          </a:p>
        </p:txBody>
      </p:sp>
      <p:sp>
        <p:nvSpPr>
          <p:cNvPr id="10" name="9 Redondear rectángulo de esquina diagonal">
            <a:hlinkClick r:id="rId4"/>
          </p:cNvPr>
          <p:cNvSpPr/>
          <p:nvPr/>
        </p:nvSpPr>
        <p:spPr>
          <a:xfrm>
            <a:off x="1000100" y="3262312"/>
            <a:ext cx="4214842" cy="5000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Wikis: Otro banco de recursos</a:t>
            </a:r>
            <a:endParaRPr lang="es-ES" dirty="0"/>
          </a:p>
        </p:txBody>
      </p:sp>
      <p:sp>
        <p:nvSpPr>
          <p:cNvPr id="12" name="11 Redondear rectángulo de esquina diagonal">
            <a:hlinkClick r:id="rId5"/>
          </p:cNvPr>
          <p:cNvSpPr/>
          <p:nvPr/>
        </p:nvSpPr>
        <p:spPr>
          <a:xfrm>
            <a:off x="1000100" y="3964786"/>
            <a:ext cx="4214842" cy="5000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Wiki de profesores</a:t>
            </a:r>
            <a:endParaRPr lang="es-ES" dirty="0"/>
          </a:p>
        </p:txBody>
      </p:sp>
      <p:sp>
        <p:nvSpPr>
          <p:cNvPr id="14" name="13 Redondear rectángulo de esquina diagonal">
            <a:hlinkClick r:id="rId6"/>
          </p:cNvPr>
          <p:cNvSpPr/>
          <p:nvPr/>
        </p:nvSpPr>
        <p:spPr>
          <a:xfrm>
            <a:off x="1000100" y="5500702"/>
            <a:ext cx="4214842" cy="5000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Wikis para niños</a:t>
            </a:r>
            <a:endParaRPr lang="es-ES" dirty="0"/>
          </a:p>
        </p:txBody>
      </p:sp>
      <p:sp>
        <p:nvSpPr>
          <p:cNvPr id="15" name="14 Redondear rectángulo de esquina diagonal">
            <a:hlinkClick r:id="rId7"/>
          </p:cNvPr>
          <p:cNvSpPr/>
          <p:nvPr/>
        </p:nvSpPr>
        <p:spPr>
          <a:xfrm>
            <a:off x="1000100" y="4726792"/>
            <a:ext cx="4214842" cy="5000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WikiLibros</a:t>
            </a:r>
            <a:endParaRPr lang="es-ES" dirty="0"/>
          </a:p>
        </p:txBody>
      </p:sp>
      <p:pic>
        <p:nvPicPr>
          <p:cNvPr id="10244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214686"/>
            <a:ext cx="32861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9500" y="344488"/>
            <a:ext cx="72009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3399"/>
                </a:solidFill>
              </a:rPr>
              <a:t>¿</a:t>
            </a:r>
            <a:r>
              <a:rPr lang="en-GB" sz="3200" b="1" dirty="0" err="1">
                <a:solidFill>
                  <a:srgbClr val="003399"/>
                </a:solidFill>
              </a:rPr>
              <a:t>Hacemos</a:t>
            </a:r>
            <a:r>
              <a:rPr lang="en-GB" sz="3200" b="1" dirty="0">
                <a:solidFill>
                  <a:srgbClr val="003399"/>
                </a:solidFill>
              </a:rPr>
              <a:t> un Wiki?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1679575"/>
            <a:ext cx="821055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600" dirty="0" err="1">
                <a:solidFill>
                  <a:srgbClr val="280099"/>
                </a:solidFill>
                <a:latin typeface="Arial" charset="0"/>
              </a:rPr>
              <a:t>Wikispaces</a:t>
            </a:r>
            <a:r>
              <a:rPr lang="en-GB" sz="3600" dirty="0">
                <a:solidFill>
                  <a:srgbClr val="280099"/>
                </a:solidFill>
                <a:latin typeface="Arial" charset="0"/>
              </a:rPr>
              <a:t>. </a:t>
            </a:r>
            <a:endParaRPr lang="en-GB" sz="3600" dirty="0" smtClean="0">
              <a:solidFill>
                <a:srgbClr val="280099"/>
              </a:solidFill>
              <a:latin typeface="Arial" charset="0"/>
            </a:endParaRP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600" dirty="0" smtClean="0">
              <a:solidFill>
                <a:srgbClr val="280099"/>
              </a:solidFill>
              <a:latin typeface="Arial" charset="0"/>
              <a:hlinkClick r:id="rId2"/>
            </a:endParaRP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600" dirty="0" smtClean="0">
              <a:solidFill>
                <a:srgbClr val="280099"/>
              </a:solidFill>
              <a:latin typeface="Arial" charset="0"/>
              <a:hlinkClick r:id="rId2"/>
            </a:endParaRPr>
          </a:p>
          <a:p>
            <a:pPr marL="336550" indent="-336550" algn="ctr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600" dirty="0" smtClean="0">
                <a:solidFill>
                  <a:srgbClr val="280099"/>
                </a:solidFill>
                <a:latin typeface="Arial" charset="0"/>
                <a:hlinkClick r:id="rId2"/>
              </a:rPr>
              <a:t>http</a:t>
            </a:r>
            <a:r>
              <a:rPr lang="en-GB" sz="3600" dirty="0">
                <a:solidFill>
                  <a:srgbClr val="280099"/>
                </a:solidFill>
                <a:latin typeface="Arial" charset="0"/>
                <a:hlinkClick r:id="rId2"/>
              </a:rPr>
              <a:t>://www.wikispaces.com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2638425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manos.png"/>
          <p:cNvPicPr>
            <a:picLocks noChangeAspect="1"/>
          </p:cNvPicPr>
          <p:nvPr/>
        </p:nvPicPr>
        <p:blipFill>
          <a:blip r:embed="rId2"/>
          <a:srcRect b="12371"/>
          <a:stretch>
            <a:fillRect/>
          </a:stretch>
        </p:blipFill>
        <p:spPr>
          <a:xfrm>
            <a:off x="285720" y="1928802"/>
            <a:ext cx="3610479" cy="371477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57620" y="857232"/>
            <a:ext cx="4857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800" b="1" i="1" dirty="0" smtClean="0">
                <a:solidFill>
                  <a:srgbClr val="C00000"/>
                </a:solidFill>
                <a:latin typeface="+mn-lt"/>
              </a:rPr>
              <a:t>¿Qué aprenderemos hoy?</a:t>
            </a:r>
            <a:endParaRPr lang="es-ES" sz="2800" i="1" dirty="0" smtClean="0">
              <a:latin typeface="+mn-lt"/>
            </a:endParaRPr>
          </a:p>
          <a:p>
            <a:pPr marL="180975" indent="-180975">
              <a:buClr>
                <a:srgbClr val="FFC000"/>
              </a:buClr>
            </a:pPr>
            <a:endParaRPr lang="es-ES" sz="2400" i="1" dirty="0" smtClean="0">
              <a:latin typeface="+mn-lt"/>
            </a:endParaRP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>
                <a:latin typeface="+mn-lt"/>
              </a:rPr>
              <a:t>Crear un wiki</a:t>
            </a: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>
                <a:latin typeface="+mn-lt"/>
              </a:rPr>
              <a:t>Editar un wiki</a:t>
            </a: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/>
              <a:t>Añadir enlaces al wiki</a:t>
            </a:r>
            <a:endParaRPr lang="es-ES" sz="2400" i="1" dirty="0" smtClean="0">
              <a:latin typeface="+mn-lt"/>
            </a:endParaRP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>
                <a:latin typeface="+mn-lt"/>
              </a:rPr>
              <a:t>Añadir imagen y video</a:t>
            </a: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/>
              <a:t>Crear nuevas páginas</a:t>
            </a: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>
                <a:latin typeface="+mn-lt"/>
              </a:rPr>
              <a:t>Subir archivos al wiki</a:t>
            </a:r>
          </a:p>
          <a:p>
            <a:pPr>
              <a:buClr>
                <a:srgbClr val="FFC000"/>
              </a:buClr>
            </a:pPr>
            <a:endParaRPr lang="es-ES" sz="2800" i="1" dirty="0" smtClean="0">
              <a:latin typeface="+mn-lt"/>
            </a:endParaRPr>
          </a:p>
          <a:p>
            <a:r>
              <a:rPr lang="es-ES" sz="2800" b="1" i="1" dirty="0" smtClean="0">
                <a:solidFill>
                  <a:srgbClr val="C00000"/>
                </a:solidFill>
                <a:latin typeface="+mn-lt"/>
              </a:rPr>
              <a:t>¿Como aprenderemos hoy?</a:t>
            </a:r>
          </a:p>
          <a:p>
            <a:pPr marL="180975" indent="-180975">
              <a:buClr>
                <a:srgbClr val="FFC000"/>
              </a:buClr>
            </a:pPr>
            <a:endParaRPr lang="es-ES" sz="2400" i="1" dirty="0" smtClean="0">
              <a:latin typeface="+mn-lt"/>
            </a:endParaRP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>
                <a:latin typeface="+mn-lt"/>
              </a:rPr>
              <a:t>Mediante una Práctica Guiada</a:t>
            </a:r>
          </a:p>
          <a:p>
            <a:pPr marL="180975" indent="-180975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400" i="1" dirty="0" smtClean="0">
                <a:latin typeface="+mn-lt"/>
              </a:rPr>
              <a:t>Con la ayuda de los/as compañeros/as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5072074"/>
            <a:ext cx="6400800" cy="1252534"/>
          </a:xfrm>
        </p:spPr>
        <p:txBody>
          <a:bodyPr>
            <a:normAutofit/>
          </a:bodyPr>
          <a:lstStyle/>
          <a:p>
            <a:r>
              <a:rPr lang="es-ES" b="1" i="1" dirty="0" smtClean="0"/>
              <a:t>espacios colaborativos de construcción del conocimiento</a:t>
            </a:r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5701" cy="3150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188012" y="2214554"/>
            <a:ext cx="1357322" cy="13573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42834" y="2285992"/>
            <a:ext cx="1643074" cy="1112835"/>
          </a:xfrm>
        </p:spPr>
        <p:txBody>
          <a:bodyPr>
            <a:normAutofit/>
          </a:bodyPr>
          <a:lstStyle/>
          <a:p>
            <a:r>
              <a:rPr lang="es-ES" b="1" i="1" dirty="0" smtClean="0">
                <a:solidFill>
                  <a:schemeClr val="bg1"/>
                </a:solidFill>
              </a:rPr>
              <a:t>Wikis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973" t="48807" r="47978" b="47039"/>
          <a:stretch>
            <a:fillRect/>
          </a:stretch>
        </p:blipFill>
        <p:spPr bwMode="auto">
          <a:xfrm>
            <a:off x="755576" y="2204864"/>
            <a:ext cx="26102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5973" t="48807" r="47978" b="47039"/>
          <a:stretch>
            <a:fillRect/>
          </a:stretch>
        </p:blipFill>
        <p:spPr bwMode="auto">
          <a:xfrm>
            <a:off x="683568" y="1844824"/>
            <a:ext cx="26102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67544" y="177281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Espíritu </a:t>
            </a:r>
            <a:r>
              <a:rPr lang="es-ES" sz="4000" b="1" dirty="0" smtClean="0">
                <a:ln w="3155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WIKI</a:t>
            </a:r>
            <a:endParaRPr lang="es-ES" sz="4000" b="1" dirty="0">
              <a:ln w="3155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1538" y="500042"/>
            <a:ext cx="72009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¿Qué es un Wiki?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4348" y="1285860"/>
            <a:ext cx="4793756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120000"/>
              </a:lnSpc>
              <a:spcBef>
                <a:spcPts val="1650"/>
              </a:spcBef>
              <a:buClr>
                <a:srgbClr val="D0F500"/>
              </a:buClr>
              <a:buSzPct val="80000"/>
              <a:buFont typeface="Wingdings" pitchFamily="2" charset="2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000" dirty="0"/>
          </a:p>
          <a:p>
            <a:pPr marL="336550" indent="-336550">
              <a:lnSpc>
                <a:spcPct val="120000"/>
              </a:lnSpc>
              <a:spcBef>
                <a:spcPts val="15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/>
              <a:t>Es una </a:t>
            </a:r>
            <a:r>
              <a:rPr lang="en-GB" sz="2800" dirty="0" smtClean="0"/>
              <a:t>página web </a:t>
            </a:r>
            <a:r>
              <a:rPr lang="en-GB" sz="2800" dirty="0"/>
              <a:t>colaborativa, </a:t>
            </a:r>
            <a:r>
              <a:rPr lang="en-GB" sz="2800" dirty="0" smtClean="0"/>
              <a:t> Wiki viene del </a:t>
            </a:r>
            <a:r>
              <a:rPr lang="en-GB" sz="2800" dirty="0"/>
              <a:t>hawaiano “</a:t>
            </a:r>
            <a:r>
              <a:rPr lang="en-GB" sz="2800" dirty="0" err="1"/>
              <a:t>rápido</a:t>
            </a:r>
            <a:r>
              <a:rPr lang="en-GB" sz="2800" dirty="0"/>
              <a:t>”.</a:t>
            </a:r>
          </a:p>
          <a:p>
            <a:pPr marL="336550" indent="-336550">
              <a:lnSpc>
                <a:spcPct val="120000"/>
              </a:lnSpc>
              <a:spcBef>
                <a:spcPts val="15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/>
              <a:t>Es un </a:t>
            </a:r>
            <a:r>
              <a:rPr lang="en-GB" sz="2800" b="1" dirty="0" err="1">
                <a:solidFill>
                  <a:srgbClr val="00B0F0"/>
                </a:solidFill>
              </a:rPr>
              <a:t>sitio</a:t>
            </a:r>
            <a:r>
              <a:rPr lang="en-GB" sz="2800" b="1" dirty="0">
                <a:solidFill>
                  <a:srgbClr val="00B0F0"/>
                </a:solidFill>
              </a:rPr>
              <a:t> Web </a:t>
            </a:r>
            <a:r>
              <a:rPr lang="en-GB" sz="2800" dirty="0" err="1"/>
              <a:t>que</a:t>
            </a:r>
            <a:r>
              <a:rPr lang="en-GB" sz="2800" dirty="0"/>
              <a:t> </a:t>
            </a:r>
            <a:r>
              <a:rPr lang="en-GB" sz="2800" dirty="0" err="1"/>
              <a:t>por</a:t>
            </a:r>
            <a:r>
              <a:rPr lang="en-GB" sz="2800" dirty="0"/>
              <a:t> </a:t>
            </a:r>
            <a:r>
              <a:rPr lang="en-GB" sz="2800" dirty="0" err="1"/>
              <a:t>sus</a:t>
            </a:r>
            <a:r>
              <a:rPr lang="en-GB" sz="2800" dirty="0"/>
              <a:t> </a:t>
            </a:r>
            <a:r>
              <a:rPr lang="en-GB" sz="2800" dirty="0" err="1"/>
              <a:t>características</a:t>
            </a:r>
            <a:r>
              <a:rPr lang="en-GB" sz="2800" dirty="0"/>
              <a:t> </a:t>
            </a:r>
            <a:r>
              <a:rPr lang="en-GB" sz="2800" dirty="0" err="1"/>
              <a:t>técnicas</a:t>
            </a:r>
            <a:r>
              <a:rPr lang="en-GB" sz="2800" dirty="0"/>
              <a:t> </a:t>
            </a:r>
            <a:r>
              <a:rPr lang="en-GB" sz="2800" dirty="0" err="1"/>
              <a:t>especiales</a:t>
            </a:r>
            <a:r>
              <a:rPr lang="en-GB" sz="2800" dirty="0"/>
              <a:t>, </a:t>
            </a:r>
            <a:r>
              <a:rPr lang="en-GB" sz="2800" b="1" dirty="0" err="1">
                <a:solidFill>
                  <a:srgbClr val="00B0F0"/>
                </a:solidFill>
              </a:rPr>
              <a:t>puede</a:t>
            </a:r>
            <a:r>
              <a:rPr lang="en-GB" sz="2800" b="1" dirty="0">
                <a:solidFill>
                  <a:srgbClr val="00B0F0"/>
                </a:solidFill>
              </a:rPr>
              <a:t> ser </a:t>
            </a:r>
            <a:r>
              <a:rPr lang="en-GB" sz="2800" b="1" dirty="0" err="1">
                <a:solidFill>
                  <a:srgbClr val="00B0F0"/>
                </a:solidFill>
              </a:rPr>
              <a:t>editado</a:t>
            </a:r>
            <a:r>
              <a:rPr lang="en-GB" sz="2800" b="1" dirty="0">
                <a:solidFill>
                  <a:srgbClr val="00B0F0"/>
                </a:solidFill>
              </a:rPr>
              <a:t> </a:t>
            </a:r>
            <a:r>
              <a:rPr lang="en-GB" sz="2800" i="1" dirty="0">
                <a:solidFill>
                  <a:srgbClr val="00B0F0"/>
                </a:solidFill>
              </a:rPr>
              <a:t>online</a:t>
            </a:r>
            <a:r>
              <a:rPr lang="en-GB" sz="2800" dirty="0"/>
              <a:t>, de forma </a:t>
            </a:r>
            <a:r>
              <a:rPr lang="en-GB" sz="2800" dirty="0" err="1"/>
              <a:t>sencilla</a:t>
            </a:r>
            <a:r>
              <a:rPr lang="en-GB" sz="2800" dirty="0"/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por</a:t>
            </a:r>
            <a:r>
              <a:rPr lang="en-GB" sz="2800" b="1" dirty="0">
                <a:solidFill>
                  <a:srgbClr val="00B0F0"/>
                </a:solidFill>
              </a:rPr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varios</a:t>
            </a:r>
            <a:r>
              <a:rPr lang="en-GB" sz="2800" b="1" dirty="0">
                <a:solidFill>
                  <a:srgbClr val="00B0F0"/>
                </a:solidFill>
              </a:rPr>
              <a:t> </a:t>
            </a:r>
            <a:r>
              <a:rPr lang="en-GB" sz="2800" b="1" dirty="0" err="1">
                <a:solidFill>
                  <a:srgbClr val="00B0F0"/>
                </a:solidFill>
              </a:rPr>
              <a:t>usuarios</a:t>
            </a:r>
            <a:r>
              <a:rPr lang="en-GB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2295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072198" y="46434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mtClean="0"/>
              <a:t>Ward </a:t>
            </a:r>
            <a:r>
              <a:rPr lang="es-ES" err="1" smtClean="0"/>
              <a:t>Cunningham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1538" y="500042"/>
            <a:ext cx="72009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¿Qué es un Wiki?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0240" y="2395728"/>
            <a:ext cx="548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Jalar y soltar el video de que es un wiki de </a:t>
            </a:r>
            <a:r>
              <a:rPr lang="es-ES_tradnl" dirty="0" err="1" smtClean="0"/>
              <a:t>common</a:t>
            </a:r>
            <a:r>
              <a:rPr lang="es-ES_tradnl" dirty="0" smtClean="0"/>
              <a:t> </a:t>
            </a:r>
            <a:r>
              <a:rPr lang="es-ES_tradnl" dirty="0" err="1" smtClean="0"/>
              <a:t>craft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762" y="2924944"/>
            <a:ext cx="32893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1700808"/>
            <a:ext cx="5727580" cy="289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996666"/>
              </a:buClr>
              <a:buSzPct val="80000"/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dirty="0" smtClean="0">
                <a:solidFill>
                  <a:srgbClr val="000099"/>
                </a:solidFill>
              </a:rPr>
              <a:t>	</a:t>
            </a:r>
            <a:r>
              <a:rPr lang="en-GB" sz="2800" dirty="0" smtClean="0"/>
              <a:t>L</a:t>
            </a:r>
            <a:r>
              <a:rPr lang="en-GB" sz="2600" dirty="0" smtClean="0"/>
              <a:t>a </a:t>
            </a:r>
            <a:r>
              <a:rPr lang="en-GB" sz="2600" dirty="0"/>
              <a:t>posibilidad de </a:t>
            </a:r>
            <a:r>
              <a:rPr lang="en-GB" sz="2600" b="1" dirty="0">
                <a:solidFill>
                  <a:srgbClr val="00B0F0"/>
                </a:solidFill>
              </a:rPr>
              <a:t>crear</a:t>
            </a:r>
            <a:r>
              <a:rPr lang="en-GB" sz="2600" dirty="0"/>
              <a:t> y </a:t>
            </a:r>
            <a:r>
              <a:rPr lang="en-GB" sz="2600" b="1" dirty="0" err="1">
                <a:solidFill>
                  <a:srgbClr val="00B0F0"/>
                </a:solidFill>
              </a:rPr>
              <a:t>aportar</a:t>
            </a:r>
            <a:r>
              <a:rPr lang="en-GB" sz="2600" b="1" dirty="0">
                <a:solidFill>
                  <a:srgbClr val="00B0F0"/>
                </a:solidFill>
              </a:rPr>
              <a:t> </a:t>
            </a:r>
            <a:r>
              <a:rPr lang="en-GB" sz="2600" b="1" dirty="0" err="1" smtClean="0">
                <a:solidFill>
                  <a:srgbClr val="0070C0"/>
                </a:solidFill>
              </a:rPr>
              <a:t>contenidos</a:t>
            </a:r>
            <a:r>
              <a:rPr lang="en-GB" sz="2600" dirty="0" smtClean="0"/>
              <a:t>, de </a:t>
            </a:r>
            <a:r>
              <a:rPr lang="en-GB" sz="2600" dirty="0"/>
              <a:t>manera fácil e </a:t>
            </a:r>
            <a:r>
              <a:rPr lang="en-GB" sz="2600" dirty="0" err="1" smtClean="0"/>
              <a:t>instantánea</a:t>
            </a:r>
            <a:r>
              <a:rPr lang="en-GB" sz="2600" dirty="0" smtClean="0"/>
              <a:t>, </a:t>
            </a:r>
            <a:r>
              <a:rPr lang="en-GB" sz="2600" dirty="0"/>
              <a:t>lo convierten en una excelente herramienta de </a:t>
            </a:r>
            <a:r>
              <a:rPr lang="en-GB" sz="2600" b="1" dirty="0">
                <a:solidFill>
                  <a:srgbClr val="FF0000"/>
                </a:solidFill>
              </a:rPr>
              <a:t>colaboración</a:t>
            </a:r>
            <a:r>
              <a:rPr lang="en-GB" sz="2600" b="1" dirty="0"/>
              <a:t> </a:t>
            </a:r>
            <a:r>
              <a:rPr lang="en-GB" sz="2600" dirty="0"/>
              <a:t>y</a:t>
            </a:r>
            <a:r>
              <a:rPr lang="en-GB" sz="2600" b="1" dirty="0"/>
              <a:t> </a:t>
            </a:r>
            <a:r>
              <a:rPr lang="en-GB" sz="2600" b="1" dirty="0">
                <a:solidFill>
                  <a:srgbClr val="FF0000"/>
                </a:solidFill>
              </a:rPr>
              <a:t>participación</a:t>
            </a:r>
            <a:r>
              <a:rPr lang="en-GB" sz="2600" dirty="0"/>
              <a:t>.</a:t>
            </a:r>
          </a:p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996666"/>
              </a:buClr>
              <a:buSzPct val="80000"/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600" dirty="0">
              <a:solidFill>
                <a:srgbClr val="000099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buClr>
                <a:srgbClr val="92D05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400" dirty="0" smtClean="0"/>
              <a:t>Se pueden crear de forma gratuita e inmediata.</a:t>
            </a:r>
            <a:endParaRPr lang="en-GB" sz="2400" dirty="0"/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buClr>
                <a:srgbClr val="92D05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400" dirty="0"/>
              <a:t>Los errores se pueden corregir al instante.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buClr>
                <a:srgbClr val="92D050"/>
              </a:buClr>
              <a:buSzPct val="70000"/>
              <a:buFont typeface="Wingdings" pitchFamily="2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400" dirty="0"/>
              <a:t>Entornos </a:t>
            </a:r>
            <a:r>
              <a:rPr lang="en-GB" sz="2400" dirty="0" smtClean="0"/>
              <a:t>intuitivos 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cualquier </a:t>
            </a:r>
            <a:r>
              <a:rPr lang="en-GB" sz="2400" dirty="0"/>
              <a:t>usuario medio puede participar sin dificultad.</a:t>
            </a:r>
          </a:p>
          <a:p>
            <a:pPr marL="739775" lvl="1" indent="-282575">
              <a:lnSpc>
                <a:spcPct val="90000"/>
              </a:lnSpc>
              <a:spcBef>
                <a:spcPts val="700"/>
              </a:spcBef>
              <a:buClr>
                <a:srgbClr val="99CCFF"/>
              </a:buClr>
              <a:buSzPct val="70000"/>
              <a:buFont typeface="Wingdings" pitchFamily="2" charset="2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282" y="193675"/>
            <a:ext cx="864399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Ventajas de los </a:t>
            </a:r>
            <a:r>
              <a:rPr lang="en-GB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Wikis</a:t>
            </a:r>
            <a:endParaRPr lang="en-GB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22102"/>
            <a:ext cx="3275856" cy="25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9500" y="373063"/>
            <a:ext cx="72009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Potencial educativo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472" y="2000240"/>
            <a:ext cx="6304784" cy="442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Abre </a:t>
            </a:r>
            <a:r>
              <a:rPr lang="en-GB" sz="2800" dirty="0"/>
              <a:t>nuevos espacios de comunicación </a:t>
            </a:r>
            <a:r>
              <a:rPr lang="en-GB" sz="2800" dirty="0" smtClean="0"/>
              <a:t>entre profesores</a:t>
            </a:r>
            <a:r>
              <a:rPr lang="en-GB" sz="2800" dirty="0"/>
              <a:t>, </a:t>
            </a:r>
            <a:r>
              <a:rPr lang="en-GB" sz="2800" dirty="0" smtClean="0"/>
              <a:t>y estudiantes...</a:t>
            </a:r>
            <a:endParaRPr lang="en-GB" sz="2800" dirty="0"/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Aumenta </a:t>
            </a:r>
            <a:r>
              <a:rPr lang="en-GB" sz="2800" dirty="0"/>
              <a:t>las capacidades sociales y de colaboración humana.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/>
              <a:t>Fomenta el aprendizaje constructivista.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err="1" smtClean="0"/>
              <a:t>Fomenta</a:t>
            </a:r>
            <a:r>
              <a:rPr lang="en-GB" sz="2800" dirty="0" smtClean="0"/>
              <a:t> </a:t>
            </a:r>
            <a:r>
              <a:rPr lang="en-GB" sz="2800" dirty="0"/>
              <a:t>la realización de trabajos de creación, indagación, de desarrollo de la capacidad de comunicar.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9500" y="344488"/>
            <a:ext cx="72009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Potencial educativo </a:t>
            </a:r>
            <a:r>
              <a:rPr lang="en-GB" sz="3200" b="0" dirty="0">
                <a:solidFill>
                  <a:srgbClr val="003399"/>
                </a:solidFill>
              </a:rPr>
              <a:t>(II)‏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1885966"/>
            <a:ext cx="821055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/>
              <a:t>Es una forma de romper los muros del aula. Lo que se hace en clase se continúa trabajando </a:t>
            </a:r>
            <a:r>
              <a:rPr lang="en-GB" sz="2800" dirty="0" smtClean="0"/>
              <a:t>desde </a:t>
            </a:r>
            <a:r>
              <a:rPr lang="en-GB" sz="2800" dirty="0"/>
              <a:t>otros espacios.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/>
              <a:t>Porque publicar, saberse leíd@, comentad@, observad@, resulta </a:t>
            </a:r>
            <a:r>
              <a:rPr lang="en-GB" sz="2800" dirty="0" err="1"/>
              <a:t>estimulante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476750"/>
            <a:ext cx="4286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Los wikis son espacios colaborativos para construir </a:t>
            </a:r>
            <a:r>
              <a:rPr lang="en-GB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conocimiento</a:t>
            </a: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porque</a:t>
            </a: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GB" sz="2800" b="0" dirty="0" smtClean="0">
                <a:solidFill>
                  <a:srgbClr val="003399"/>
                </a:solidFill>
              </a:rPr>
              <a:t> </a:t>
            </a:r>
            <a:endParaRPr lang="en-GB" sz="2800" b="0" dirty="0">
              <a:solidFill>
                <a:srgbClr val="0033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1785926"/>
            <a:ext cx="5286412" cy="4429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Compartimos objetivos para realizar una tarea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Compartimos un “espacio” de trabajo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Compartimos unas normas para realizar la tarea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Compartimos la autoría: No es “Mi wiki” sino “Nuestro wiki”</a:t>
            </a:r>
            <a:endParaRPr lang="en-GB" sz="2000" dirty="0" smtClean="0"/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800" dirty="0" smtClean="0"/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600" dirty="0">
              <a:latin typeface="Arial" charset="0"/>
            </a:endParaRPr>
          </a:p>
        </p:txBody>
      </p:sp>
      <p:pic>
        <p:nvPicPr>
          <p:cNvPr id="3074" name="Imagen 10" descr="http://www.mrboo.fr/wp-content/uploads/dotclear/illustrations/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508" y="2285992"/>
            <a:ext cx="36124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428992" y="5572140"/>
            <a:ext cx="382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Espíritu Wiki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Los wikis son espacios colaborativos para construir </a:t>
            </a:r>
            <a:r>
              <a:rPr lang="en-GB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conocimiento</a:t>
            </a: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porque</a:t>
            </a:r>
            <a:r>
              <a:rPr lang="en-GB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r>
              <a:rPr lang="en-GB" sz="2800" dirty="0" smtClean="0">
                <a:solidFill>
                  <a:srgbClr val="003399"/>
                </a:solidFill>
              </a:rPr>
              <a:t> </a:t>
            </a:r>
            <a:endParaRPr lang="en-GB" sz="2800" dirty="0">
              <a:solidFill>
                <a:srgbClr val="0033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2636912"/>
            <a:ext cx="4789766" cy="2579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err="1" smtClean="0"/>
              <a:t>Elaboramos</a:t>
            </a:r>
            <a:r>
              <a:rPr lang="en-GB" sz="2800" dirty="0" smtClean="0"/>
              <a:t>, </a:t>
            </a:r>
            <a:r>
              <a:rPr lang="en-GB" sz="2800" dirty="0" err="1" smtClean="0"/>
              <a:t>corregimos</a:t>
            </a:r>
            <a:r>
              <a:rPr lang="en-GB" sz="2800" dirty="0" smtClean="0"/>
              <a:t> y </a:t>
            </a:r>
            <a:r>
              <a:rPr lang="en-GB" sz="2800" dirty="0" err="1" smtClean="0"/>
              <a:t>reelaboramos</a:t>
            </a:r>
            <a:r>
              <a:rPr lang="en-GB" sz="2800" dirty="0" smtClean="0"/>
              <a:t> textos de </a:t>
            </a:r>
            <a:r>
              <a:rPr lang="en-GB" sz="2800" dirty="0" err="1" smtClean="0"/>
              <a:t>manera</a:t>
            </a:r>
            <a:r>
              <a:rPr lang="en-GB" sz="2800" dirty="0" smtClean="0"/>
              <a:t> </a:t>
            </a:r>
            <a:r>
              <a:rPr lang="en-GB" sz="2800" dirty="0" err="1" smtClean="0"/>
              <a:t>colectiva</a:t>
            </a:r>
            <a:r>
              <a:rPr lang="en-GB" sz="2800" dirty="0" smtClean="0"/>
              <a:t>.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dirty="0" smtClean="0"/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rgbClr val="FF99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smtClean="0"/>
              <a:t>Negociamos significados, llegamos a </a:t>
            </a:r>
            <a:r>
              <a:rPr lang="en-GB" sz="2800" dirty="0" err="1" smtClean="0"/>
              <a:t>acuerdos</a:t>
            </a:r>
            <a:r>
              <a:rPr lang="en-GB" sz="2800" dirty="0" smtClean="0"/>
              <a:t>.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D0F500"/>
              </a:buClr>
              <a:buSzPct val="80000"/>
              <a:buFont typeface="Wingdings" pitchFamily="2" charset="2"/>
              <a:buChar char="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600" dirty="0">
              <a:latin typeface="Arial" charset="0"/>
            </a:endParaRPr>
          </a:p>
        </p:txBody>
      </p:sp>
      <p:pic>
        <p:nvPicPr>
          <p:cNvPr id="4098" name="Imagen 4" descr="http://img.tecnologiapyme.com/2009/02/wik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383" y="2492896"/>
            <a:ext cx="378761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500</Words>
  <Application>Microsoft Macintosh PowerPoint</Application>
  <PresentationFormat>Presentación en pantalla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Calibri</vt:lpstr>
      <vt:lpstr>Wingdings</vt:lpstr>
      <vt:lpstr>Arial</vt:lpstr>
      <vt:lpstr>Tema de Office</vt:lpstr>
      <vt:lpstr>Wikis: Espacios de construcción colaborativa del conocimiento</vt:lpstr>
      <vt:lpstr>Wikis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Wikis</dc:title>
  <dc:creator>GRIG</dc:creator>
  <cp:lastModifiedBy>Usuario de Microsoft Office</cp:lastModifiedBy>
  <cp:revision>87</cp:revision>
  <dcterms:created xsi:type="dcterms:W3CDTF">2009-11-21T05:56:32Z</dcterms:created>
  <dcterms:modified xsi:type="dcterms:W3CDTF">2016-10-08T14:59:21Z</dcterms:modified>
</cp:coreProperties>
</file>