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Garamond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Garamond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Garamond-italic.fntdata"/><Relationship Id="rId14" Type="http://schemas.openxmlformats.org/officeDocument/2006/relationships/font" Target="fonts/Garamond-bold.fntdata"/><Relationship Id="rId16" Type="http://schemas.openxmlformats.org/officeDocument/2006/relationships/font" Target="fonts/Garamond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png"/><Relationship Id="rId3" Type="http://schemas.openxmlformats.org/officeDocument/2006/relationships/image" Target="../media/image0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hape 17"/>
          <p:cNvGrpSpPr/>
          <p:nvPr/>
        </p:nvGrpSpPr>
        <p:grpSpPr>
          <a:xfrm>
            <a:off x="-16933" y="0"/>
            <a:ext cx="12231160" cy="6856214"/>
            <a:chOff x="-16933" y="0"/>
            <a:chExt cx="12231160" cy="6856214"/>
          </a:xfrm>
        </p:grpSpPr>
        <p:pic>
          <p:nvPicPr>
            <p:cNvPr descr="HD-PanelTitleR1.png" id="18" name="Shape 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4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Shape 19"/>
            <p:cNvSpPr/>
            <p:nvPr/>
          </p:nvSpPr>
          <p:spPr>
            <a:xfrm>
              <a:off x="2328332" y="1540930"/>
              <a:ext cx="7543802" cy="3835401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descr="HDRibbonTitle-UniformTrim.png" id="20" name="Shape 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6933" y="3147608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21" name="Shape 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36202" y="3147608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Shape 22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5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2692398" y="3657596"/>
            <a:ext cx="6815669" cy="1320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7983232" y="5037662"/>
            <a:ext cx="89746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2692397" y="5037662"/>
            <a:ext cx="5214634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956900" y="5037662"/>
            <a:ext cx="55116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27" name="Shape 27"/>
          <p:cNvCxnSpPr/>
          <p:nvPr/>
        </p:nvCxnSpPr>
        <p:spPr>
          <a:xfrm>
            <a:off x="2692399" y="3522130"/>
            <a:ext cx="681566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Imagen panorámica con descripció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1295400" y="4815414"/>
            <a:ext cx="9609666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" name="Shape 87"/>
          <p:cNvSpPr/>
          <p:nvPr>
            <p:ph idx="2" type="pic"/>
          </p:nvPr>
        </p:nvSpPr>
        <p:spPr>
          <a:xfrm>
            <a:off x="1041426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1295400" y="5382153"/>
            <a:ext cx="9609666" cy="493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ítulo y descripció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1303867" y="982132"/>
            <a:ext cx="9592731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3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1303867" y="4343398"/>
            <a:ext cx="9592731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98" name="Shape 98"/>
          <p:cNvCxnSpPr/>
          <p:nvPr/>
        </p:nvCxnSpPr>
        <p:spPr>
          <a:xfrm>
            <a:off x="1396169" y="4140198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ita con descripció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1446212" y="982132"/>
            <a:ext cx="9296397" cy="2370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Garamond"/>
              <a:buNone/>
              <a:defRPr b="0" i="0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1674811" y="3352800"/>
            <a:ext cx="8839201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1295400" y="4343398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106" name="Shape 106"/>
          <p:cNvSpPr txBox="1"/>
          <p:nvPr/>
        </p:nvSpPr>
        <p:spPr>
          <a:xfrm>
            <a:off x="862012" y="879961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E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10600267" y="2827869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s-E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</a:p>
        </p:txBody>
      </p:sp>
      <p:cxnSp>
        <p:nvCxnSpPr>
          <p:cNvPr id="108" name="Shape 108"/>
          <p:cNvCxnSpPr/>
          <p:nvPr/>
        </p:nvCxnSpPr>
        <p:spPr>
          <a:xfrm>
            <a:off x="1396169" y="4140198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arjeta de nombr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1295401" y="3308580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3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1295400" y="4777380"/>
            <a:ext cx="9609668" cy="86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itar la tarjeta de nombr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1446212" y="982132"/>
            <a:ext cx="9296397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Garamond"/>
              <a:buNone/>
              <a:defRPr b="0" i="0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1295400" y="3639312"/>
            <a:ext cx="9609668" cy="88696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2" type="body"/>
          </p:nvPr>
        </p:nvSpPr>
        <p:spPr>
          <a:xfrm>
            <a:off x="1295400" y="4529667"/>
            <a:ext cx="9609668" cy="1346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sp>
        <p:nvSpPr>
          <p:cNvPr id="122" name="Shape 122"/>
          <p:cNvSpPr txBox="1"/>
          <p:nvPr/>
        </p:nvSpPr>
        <p:spPr>
          <a:xfrm>
            <a:off x="862012" y="879961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E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10600267" y="259926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s-E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</a:p>
        </p:txBody>
      </p:sp>
      <p:cxnSp>
        <p:nvCxnSpPr>
          <p:cNvPr id="124" name="Shape 124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Verdadero o falso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1295400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1295400" y="3630167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2" type="body"/>
          </p:nvPr>
        </p:nvSpPr>
        <p:spPr>
          <a:xfrm>
            <a:off x="1295400" y="4470398"/>
            <a:ext cx="9609669" cy="1405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132" name="Shape 132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 rot="5400000">
            <a:off x="4436530" y="-584197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139" name="Shape 13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 rot="5400000">
            <a:off x="7497935" y="2483551"/>
            <a:ext cx="4893735" cy="18908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 rot="5400000">
            <a:off x="2565043" y="-287513"/>
            <a:ext cx="4893733" cy="7433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146" name="Shape 146"/>
          <p:cNvCxnSpPr/>
          <p:nvPr/>
        </p:nvCxnSpPr>
        <p:spPr>
          <a:xfrm>
            <a:off x="8863889" y="990600"/>
            <a:ext cx="0" cy="4876799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" name="Shape 30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1295400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2015068" y="1752606"/>
            <a:ext cx="8158688" cy="182251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2015066" y="3846051"/>
            <a:ext cx="8158689" cy="9545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41" name="Shape 41"/>
          <p:cNvCxnSpPr/>
          <p:nvPr/>
        </p:nvCxnSpPr>
        <p:spPr>
          <a:xfrm>
            <a:off x="2012723" y="3710585"/>
            <a:ext cx="8163379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hape 4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1298448" y="2560319"/>
            <a:ext cx="4718303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6181344" y="2560319"/>
            <a:ext cx="4718303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1295400" y="2658533"/>
            <a:ext cx="471830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672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1295400" y="3243261"/>
            <a:ext cx="4718303" cy="26326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3" type="body"/>
          </p:nvPr>
        </p:nvSpPr>
        <p:spPr>
          <a:xfrm>
            <a:off x="6180669" y="2658533"/>
            <a:ext cx="471830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672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4" type="body"/>
          </p:nvPr>
        </p:nvSpPr>
        <p:spPr>
          <a:xfrm>
            <a:off x="6180669" y="3243261"/>
            <a:ext cx="4718303" cy="26326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59" name="Shape 5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el título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65" name="Shape 6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1293811" y="1388533"/>
            <a:ext cx="3718455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5418667" y="982130"/>
            <a:ext cx="5469465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  <p:cxnSp>
        <p:nvCxnSpPr>
          <p:cNvPr id="77" name="Shape 77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1295399" y="1883832"/>
            <a:ext cx="6241815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2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0" name="Shape 80"/>
          <p:cNvSpPr/>
          <p:nvPr>
            <p:ph idx="2" type="pic"/>
          </p:nvPr>
        </p:nvSpPr>
        <p:spPr>
          <a:xfrm>
            <a:off x="8094831" y="1041400"/>
            <a:ext cx="3063346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1295399" y="3255432"/>
            <a:ext cx="624181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04.jpg"/><Relationship Id="rId2" Type="http://schemas.openxmlformats.org/officeDocument/2006/relationships/image" Target="../media/image02.png"/><Relationship Id="rId3" Type="http://schemas.openxmlformats.org/officeDocument/2006/relationships/image" Target="../media/image00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15736" y="0"/>
            <a:ext cx="12229961" cy="6856214"/>
            <a:chOff x="-15736" y="0"/>
            <a:chExt cx="12229961" cy="6856214"/>
          </a:xfrm>
        </p:grpSpPr>
        <p:pic>
          <p:nvPicPr>
            <p:cNvPr descr="HD-PanelContent.png" id="7" name="Shape 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4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Shape 8"/>
            <p:cNvSpPr/>
            <p:nvPr/>
          </p:nvSpPr>
          <p:spPr>
            <a:xfrm>
              <a:off x="608012" y="609600"/>
              <a:ext cx="10972799" cy="56388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9" name="Shape 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5736" y="3153832"/>
              <a:ext cx="777239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0" name="Shape 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36985" y="3153832"/>
              <a:ext cx="777239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Shape 11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1295400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0490" lvl="0" marL="285750" marR="0" rtl="0" algn="l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139700" lvl="1" marL="74295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154305" lvl="2" marL="120015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54610" lvl="3" marL="15430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69214" lvl="4" marL="200025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126364" lvl="5" marL="2514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126364" lvl="6" marL="2971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126365" lvl="7" marL="3429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126365" lvl="8" marL="3886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s-ES" sz="5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RUBRICAS </a:t>
            </a:r>
          </a:p>
        </p:txBody>
      </p:sp>
      <p:sp>
        <p:nvSpPr>
          <p:cNvPr id="152" name="Shape 152"/>
          <p:cNvSpPr txBox="1"/>
          <p:nvPr>
            <p:ph idx="1" type="subTitle"/>
          </p:nvPr>
        </p:nvSpPr>
        <p:spPr>
          <a:xfrm>
            <a:off x="3557517" y="3834050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s-ES" sz="21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Edith Alavi Bustamante</a:t>
            </a:r>
          </a:p>
          <a:p>
            <a:pPr indent="0" lvl="0" marL="0" marR="0" rtl="0" algn="l">
              <a:spcBef>
                <a:spcPts val="10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s-ES"/>
              <a:t>                                                 </a:t>
            </a:r>
            <a:r>
              <a:rPr b="0" i="0" lang="es-ES" sz="21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Ninoska Franco R.</a:t>
            </a:r>
          </a:p>
          <a:p>
            <a:pPr indent="0" lvl="0" marL="0" marR="0" rtl="0" algn="l">
              <a:spcBef>
                <a:spcPts val="10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s-ES"/>
              <a:t>                                                 </a:t>
            </a:r>
            <a:r>
              <a:rPr b="0" i="0" lang="es-ES" sz="21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Jaqueline Lizarazu B.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1186220" y="272447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lang="es-ES"/>
              <a:t>RÚBRICA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851848" y="157631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b="0" i="0" lang="es-ES" sz="24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define como un listado de criterios específicos y fundamentales que permiten valorar el aprendizaje, conocimientos y competencias de un estudiante. </a:t>
            </a:r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b="0" i="0" lang="es-ES" sz="24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Establece una matriz de </a:t>
            </a:r>
            <a:r>
              <a:rPr lang="es-ES">
                <a:latin typeface="Times New Roman"/>
                <a:ea typeface="Times New Roman"/>
                <a:cs typeface="Times New Roman"/>
                <a:sym typeface="Times New Roman"/>
              </a:rPr>
              <a:t>valoración</a:t>
            </a:r>
            <a:r>
              <a:rPr b="0" i="0" lang="es-ES" sz="24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por niveles de la calidad de los diferentes criterios con los  que  se  puede  desarrollar  un  objetivo o tarea. </a:t>
            </a:r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b="0" i="0" lang="es-ES" sz="24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 una herramienta de evaluación formativa</a:t>
            </a:r>
          </a:p>
          <a:p>
            <a:pPr indent="-285750" lvl="2" marL="1200150" marR="0" rtl="0" algn="l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b="0" i="0" lang="es-ES" sz="1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Promueve autoevaluación </a:t>
            </a:r>
          </a:p>
          <a:p>
            <a:pPr indent="-285750" lvl="2" marL="1200150" marR="0" rtl="0" algn="l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b="0" i="0" lang="es-ES" sz="1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Coevaluacion </a:t>
            </a:r>
          </a:p>
          <a:p>
            <a:pPr indent="-285750" lvl="2" marL="1200150" marR="0" rtl="0" algn="l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b="0" i="0" lang="es-ES" sz="18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Heteroevaluacion 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2461146" y="4362944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1418232" y="436220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s-ES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VENTAJAS PARA EL ALUMNO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961029" y="1907511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b="0" i="0" lang="es-E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Son fáciles de usar y de explicar a los alumnos.</a:t>
            </a:r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b="0" i="0" lang="es-E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Muestra claramente al estudiante qué se espera de él y cómo será evaluado su trabajo.</a:t>
            </a:r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b="0" i="0" lang="es-E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Proporciona indicadores para evaluar y documentar el progreso de los estudiantes.</a:t>
            </a:r>
          </a:p>
          <a:p>
            <a:pPr lvl="0" marR="63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s-ES"/>
              <a:t>Permite que el estudiante evalúe y haga una revisión final a su trabajo, antes de entregarlo al profesor.</a:t>
            </a:r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s-ES"/>
              <a:t>Le permite al estudiante una retroalimentación.</a:t>
            </a:r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s-ES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VENTAJAS PARA EL PROFESOR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1295400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b="0" i="0" lang="es-E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Permite que la evaluación sea más objetiva y consistente.</a:t>
            </a:r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b="0" i="0" lang="es-E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Obliga al profesor a clarificar sus criterios en términos específicos.</a:t>
            </a:r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b="0" i="0" lang="es-E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Proporciona retroalimentación útil sobre el efecto de la enseñanza.</a:t>
            </a:r>
          </a:p>
          <a:p>
            <a:pPr indent="-285750" lvl="0" marL="28575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b="0" i="0" lang="es-ES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DESVENTAJAS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1029266" y="2685433"/>
            <a:ext cx="1074874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b="0" i="0" lang="es-ES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No toda rúbrica es buena para evaluar la adquisición de conocimientos y capacidades por parte de los alumnos.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928024" y="667525"/>
            <a:ext cx="10031400" cy="130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/>
              <a:t>TIPOS DE </a:t>
            </a:r>
            <a:r>
              <a:rPr lang="es-ES"/>
              <a:t>RÚBRICAS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928024" y="1895375"/>
            <a:ext cx="4986300" cy="331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s-ES"/>
              <a:t>COMPRENSIVA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s-ES"/>
              <a:t>Educador evalúa todo el proceso.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s-ES"/>
              <a:t>Unidimensional.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s-ES"/>
              <a:t>Proceso mas rapida.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s-ES"/>
              <a:t>Poca retroalimentación.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s-ES"/>
              <a:t>Valoración sumativa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292425" y="1895375"/>
            <a:ext cx="4870500" cy="331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s-ES"/>
              <a:t>ANALITICA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s-ES"/>
              <a:t>Educador evalúa el inicio.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s-ES"/>
              <a:t>Multidimensional.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s-ES"/>
              <a:t>Proceso más lento.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s-ES"/>
              <a:t>Mayor retroalimentación.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s-ES"/>
              <a:t>Valoración formativa.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1295400" y="982126"/>
            <a:ext cx="9601200" cy="1031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/>
              <a:t>COMO HACER UNA RÚBRICA</a:t>
            </a:r>
          </a:p>
        </p:txBody>
      </p:sp>
      <p:sp>
        <p:nvSpPr>
          <p:cNvPr id="190" name="Shape 190"/>
          <p:cNvSpPr/>
          <p:nvPr/>
        </p:nvSpPr>
        <p:spPr>
          <a:xfrm>
            <a:off x="1588675" y="2556925"/>
            <a:ext cx="2359500" cy="935100"/>
          </a:xfrm>
          <a:prstGeom prst="homePlate">
            <a:avLst>
              <a:gd fmla="val 50000" name="adj"/>
            </a:avLst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S" sz="1800"/>
              <a:t>Determinar objetivos del proceso E_A</a:t>
            </a:r>
          </a:p>
        </p:txBody>
      </p:sp>
      <p:sp>
        <p:nvSpPr>
          <p:cNvPr id="191" name="Shape 191"/>
          <p:cNvSpPr/>
          <p:nvPr/>
        </p:nvSpPr>
        <p:spPr>
          <a:xfrm>
            <a:off x="4215700" y="2556925"/>
            <a:ext cx="2359500" cy="935100"/>
          </a:xfrm>
          <a:prstGeom prst="homePlate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s-ES" sz="1800"/>
              <a:t>Identificar los elementos que se desean valorar</a:t>
            </a:r>
          </a:p>
        </p:txBody>
      </p:sp>
      <p:sp>
        <p:nvSpPr>
          <p:cNvPr id="192" name="Shape 192"/>
          <p:cNvSpPr/>
          <p:nvPr/>
        </p:nvSpPr>
        <p:spPr>
          <a:xfrm>
            <a:off x="6842725" y="2556925"/>
            <a:ext cx="2667900" cy="935100"/>
          </a:xfrm>
          <a:prstGeom prst="homePlate">
            <a:avLst>
              <a:gd fmla="val 50000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s-ES" sz="1800"/>
              <a:t>Definir la escala de calificación y criterios del proceso educativo</a:t>
            </a:r>
          </a:p>
        </p:txBody>
      </p:sp>
      <p:sp>
        <p:nvSpPr>
          <p:cNvPr id="193" name="Shape 193"/>
          <p:cNvSpPr/>
          <p:nvPr/>
        </p:nvSpPr>
        <p:spPr>
          <a:xfrm>
            <a:off x="1495350" y="4398300"/>
            <a:ext cx="2578500" cy="935100"/>
          </a:xfrm>
          <a:prstGeom prst="homePlate">
            <a:avLst>
              <a:gd fmla="val 50000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s-ES" sz="1800"/>
              <a:t>Determinar el valor de cada criterio (numero o nivel)</a:t>
            </a:r>
          </a:p>
        </p:txBody>
      </p:sp>
      <p:sp>
        <p:nvSpPr>
          <p:cNvPr id="194" name="Shape 194"/>
          <p:cNvSpPr/>
          <p:nvPr/>
        </p:nvSpPr>
        <p:spPr>
          <a:xfrm>
            <a:off x="4215700" y="4398300"/>
            <a:ext cx="2359500" cy="935100"/>
          </a:xfrm>
          <a:prstGeom prst="homePlat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s-ES" sz="1800"/>
              <a:t>Revisar la rúbrica necesaria</a:t>
            </a:r>
          </a:p>
        </p:txBody>
      </p:sp>
      <p:sp>
        <p:nvSpPr>
          <p:cNvPr id="195" name="Shape 195"/>
          <p:cNvSpPr/>
          <p:nvPr/>
        </p:nvSpPr>
        <p:spPr>
          <a:xfrm>
            <a:off x="6842725" y="4398300"/>
            <a:ext cx="2667900" cy="935100"/>
          </a:xfrm>
          <a:prstGeom prst="homePlate">
            <a:avLst>
              <a:gd fmla="val 50000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s-ES" sz="1800"/>
              <a:t>Revisar sobre el impacto educativo</a:t>
            </a:r>
          </a:p>
        </p:txBody>
      </p:sp>
      <p:sp>
        <p:nvSpPr>
          <p:cNvPr id="196" name="Shape 196"/>
          <p:cNvSpPr/>
          <p:nvPr/>
        </p:nvSpPr>
        <p:spPr>
          <a:xfrm>
            <a:off x="1226900" y="2202125"/>
            <a:ext cx="707700" cy="6450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s-ES" sz="3600"/>
              <a:t>1</a:t>
            </a:r>
          </a:p>
        </p:txBody>
      </p:sp>
      <p:sp>
        <p:nvSpPr>
          <p:cNvPr id="197" name="Shape 197"/>
          <p:cNvSpPr/>
          <p:nvPr/>
        </p:nvSpPr>
        <p:spPr>
          <a:xfrm>
            <a:off x="6398000" y="4035725"/>
            <a:ext cx="707700" cy="6450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s-ES" sz="3600"/>
              <a:t>6</a:t>
            </a:r>
          </a:p>
        </p:txBody>
      </p:sp>
      <p:sp>
        <p:nvSpPr>
          <p:cNvPr id="198" name="Shape 198"/>
          <p:cNvSpPr/>
          <p:nvPr/>
        </p:nvSpPr>
        <p:spPr>
          <a:xfrm>
            <a:off x="3843925" y="3949125"/>
            <a:ext cx="707700" cy="6450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s-ES" sz="3600"/>
              <a:t>5</a:t>
            </a:r>
          </a:p>
        </p:txBody>
      </p:sp>
      <p:sp>
        <p:nvSpPr>
          <p:cNvPr id="199" name="Shape 199"/>
          <p:cNvSpPr/>
          <p:nvPr/>
        </p:nvSpPr>
        <p:spPr>
          <a:xfrm>
            <a:off x="1023475" y="3949125"/>
            <a:ext cx="707700" cy="6450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s-ES" sz="3600"/>
              <a:t>4</a:t>
            </a:r>
          </a:p>
        </p:txBody>
      </p:sp>
      <p:sp>
        <p:nvSpPr>
          <p:cNvPr id="200" name="Shape 200"/>
          <p:cNvSpPr/>
          <p:nvPr/>
        </p:nvSpPr>
        <p:spPr>
          <a:xfrm>
            <a:off x="6398000" y="2202125"/>
            <a:ext cx="707700" cy="6450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s-ES" sz="3600"/>
              <a:t>3</a:t>
            </a:r>
          </a:p>
        </p:txBody>
      </p:sp>
      <p:sp>
        <p:nvSpPr>
          <p:cNvPr id="201" name="Shape 201"/>
          <p:cNvSpPr/>
          <p:nvPr/>
        </p:nvSpPr>
        <p:spPr>
          <a:xfrm>
            <a:off x="3766325" y="2202125"/>
            <a:ext cx="707700" cy="6450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s-ES" sz="3600"/>
              <a:t>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1153801" y="604632"/>
            <a:ext cx="9601200" cy="1303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/>
              <a:t>DISEÑO DE RUBRICAS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3049" y="1761450"/>
            <a:ext cx="4703100" cy="427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gánico">
  <a:themeElements>
    <a:clrScheme name="Orgánico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